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Libre Baskerville" panose="020B0604020202020204" charset="0"/>
      <p:regular r:id="rId16"/>
    </p:embeddedFont>
    <p:embeddedFont>
      <p:font typeface="Libre Baskerville Bold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ormorant Garamond Bold" panose="020B0604020202020204" charset="-18"/>
      <p:regular r:id="rId22"/>
    </p:embeddedFont>
    <p:embeddedFont>
      <p:font typeface="Cormorant Garamond Semi-Bold" panose="020B0604020202020204" charset="-18"/>
      <p:regular r:id="rId23"/>
    </p:embeddedFont>
    <p:embeddedFont>
      <p:font typeface="Cormorant Garamond" panose="020B0604020202020204" charset="-18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49" d="100"/>
          <a:sy n="49" d="100"/>
        </p:scale>
        <p:origin x="-57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27.png"/><Relationship Id="rId4" Type="http://schemas.openxmlformats.org/officeDocument/2006/relationships/image" Target="../media/image22.jpeg"/><Relationship Id="rId9" Type="http://schemas.openxmlformats.org/officeDocument/2006/relationships/image" Target="../media/image3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3.pn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12" Type="http://schemas.openxmlformats.org/officeDocument/2006/relationships/image" Target="../media/image42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11" Type="http://schemas.openxmlformats.org/officeDocument/2006/relationships/image" Target="../media/image49.svg"/><Relationship Id="rId5" Type="http://schemas.openxmlformats.org/officeDocument/2006/relationships/image" Target="../media/image36.jpeg"/><Relationship Id="rId10" Type="http://schemas.openxmlformats.org/officeDocument/2006/relationships/image" Target="../media/image41.png"/><Relationship Id="rId4" Type="http://schemas.openxmlformats.org/officeDocument/2006/relationships/image" Target="../media/image35.jpeg"/><Relationship Id="rId9" Type="http://schemas.openxmlformats.org/officeDocument/2006/relationships/image" Target="../media/image40.jpeg"/><Relationship Id="rId1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6.jpeg"/><Relationship Id="rId7" Type="http://schemas.openxmlformats.org/officeDocument/2006/relationships/image" Target="../media/image58.sv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10" Type="http://schemas.openxmlformats.org/officeDocument/2006/relationships/image" Target="../media/image52.jpeg"/><Relationship Id="rId4" Type="http://schemas.openxmlformats.org/officeDocument/2006/relationships/image" Target="../media/image47.jpeg"/><Relationship Id="rId9" Type="http://schemas.openxmlformats.org/officeDocument/2006/relationships/image" Target="../media/image5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65.jpeg"/><Relationship Id="rId7" Type="http://schemas.openxmlformats.org/officeDocument/2006/relationships/image" Target="../media/image69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Relationship Id="rId9" Type="http://schemas.openxmlformats.org/officeDocument/2006/relationships/image" Target="../media/image7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8.svg"/><Relationship Id="rId7" Type="http://schemas.openxmlformats.org/officeDocument/2006/relationships/image" Target="../media/image8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11" Type="http://schemas.openxmlformats.org/officeDocument/2006/relationships/image" Target="../media/image94.svg"/><Relationship Id="rId5" Type="http://schemas.openxmlformats.org/officeDocument/2006/relationships/image" Target="../media/image88.svg"/><Relationship Id="rId10" Type="http://schemas.openxmlformats.org/officeDocument/2006/relationships/image" Target="../media/image82.png"/><Relationship Id="rId4" Type="http://schemas.openxmlformats.org/officeDocument/2006/relationships/image" Target="../media/image78.png"/><Relationship Id="rId9" Type="http://schemas.openxmlformats.org/officeDocument/2006/relationships/image" Target="../media/image9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68415" y="5898495"/>
            <a:ext cx="9817949" cy="8496989"/>
          </a:xfrm>
          <a:custGeom>
            <a:avLst/>
            <a:gdLst/>
            <a:ahLst/>
            <a:cxnLst/>
            <a:rect l="l" t="t" r="r" b="b"/>
            <a:pathLst>
              <a:path w="9817949" h="8496989">
                <a:moveTo>
                  <a:pt x="0" y="0"/>
                </a:moveTo>
                <a:lnTo>
                  <a:pt x="9817949" y="0"/>
                </a:lnTo>
                <a:lnTo>
                  <a:pt x="9817949" y="8496989"/>
                </a:lnTo>
                <a:lnTo>
                  <a:pt x="0" y="8496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119532" y="-484511"/>
            <a:ext cx="9817949" cy="8496989"/>
          </a:xfrm>
          <a:custGeom>
            <a:avLst/>
            <a:gdLst/>
            <a:ahLst/>
            <a:cxnLst/>
            <a:rect l="l" t="t" r="r" b="b"/>
            <a:pathLst>
              <a:path w="9817949" h="8496989">
                <a:moveTo>
                  <a:pt x="0" y="0"/>
                </a:moveTo>
                <a:lnTo>
                  <a:pt x="9817949" y="0"/>
                </a:lnTo>
                <a:lnTo>
                  <a:pt x="9817949" y="8496989"/>
                </a:lnTo>
                <a:lnTo>
                  <a:pt x="0" y="84969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034437" y="1809980"/>
            <a:ext cx="9404351" cy="8477020"/>
          </a:xfrm>
          <a:custGeom>
            <a:avLst/>
            <a:gdLst/>
            <a:ahLst/>
            <a:cxnLst/>
            <a:rect l="l" t="t" r="r" b="b"/>
            <a:pathLst>
              <a:path w="9404351" h="8477020">
                <a:moveTo>
                  <a:pt x="0" y="0"/>
                </a:moveTo>
                <a:lnTo>
                  <a:pt x="9404351" y="0"/>
                </a:lnTo>
                <a:lnTo>
                  <a:pt x="9404351" y="8477020"/>
                </a:lnTo>
                <a:lnTo>
                  <a:pt x="0" y="847702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00633" y="7343304"/>
            <a:ext cx="4176960" cy="3829992"/>
          </a:xfrm>
          <a:custGeom>
            <a:avLst/>
            <a:gdLst/>
            <a:ahLst/>
            <a:cxnLst/>
            <a:rect l="l" t="t" r="r" b="b"/>
            <a:pathLst>
              <a:path w="4176960" h="3829992">
                <a:moveTo>
                  <a:pt x="0" y="0"/>
                </a:moveTo>
                <a:lnTo>
                  <a:pt x="4176960" y="0"/>
                </a:lnTo>
                <a:lnTo>
                  <a:pt x="4176960" y="3829992"/>
                </a:lnTo>
                <a:lnTo>
                  <a:pt x="0" y="38299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83393" y="1133475"/>
            <a:ext cx="9988400" cy="28494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476"/>
              </a:lnSpc>
            </a:pPr>
            <a:r>
              <a:rPr lang="en-US" sz="7053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JESTEŚMY EKOCYRKULARNI</a:t>
            </a:r>
          </a:p>
          <a:p>
            <a:pPr algn="l">
              <a:lnSpc>
                <a:spcPts val="7476"/>
              </a:lnSpc>
              <a:spcBef>
                <a:spcPct val="0"/>
              </a:spcBef>
            </a:pPr>
            <a:endParaRPr lang="en-US" sz="7053" b="1">
              <a:solidFill>
                <a:srgbClr val="000000"/>
              </a:solidFill>
              <a:latin typeface="Libre Baskerville Bold"/>
              <a:ea typeface="Libre Baskerville Bold"/>
              <a:cs typeface="Libre Baskerville Bold"/>
              <a:sym typeface="Libre Baskerville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204874" y="8581889"/>
            <a:ext cx="5952967" cy="1247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8"/>
              </a:lnSpc>
            </a:pPr>
            <a:r>
              <a:rPr lang="en-US" sz="2300" b="1" dirty="0" err="1" smtClean="0">
                <a:solidFill>
                  <a:srgbClr val="44333F"/>
                </a:solidFill>
                <a:latin typeface="Cormorant Garamond Semi-Bold"/>
                <a:ea typeface="Cormorant Garamond Semi-Bold"/>
                <a:cs typeface="Cormorant Garamond Semi-Bold"/>
                <a:sym typeface="Cormorant Garamond Semi-Bold"/>
              </a:rPr>
              <a:t>Przedszkolak</a:t>
            </a:r>
            <a:r>
              <a:rPr lang="pl-PL" sz="2300" b="1" smtClean="0">
                <a:solidFill>
                  <a:srgbClr val="44333F"/>
                </a:solidFill>
                <a:latin typeface="Cormorant Garamond Semi-Bold"/>
                <a:ea typeface="Cormorant Garamond Semi-Bold"/>
                <a:cs typeface="Cormorant Garamond Semi-Bold"/>
                <a:sym typeface="Cormorant Garamond Semi-Bold"/>
              </a:rPr>
              <a:t>i</a:t>
            </a:r>
            <a:r>
              <a:rPr lang="en-US" sz="2300" b="1" smtClean="0">
                <a:solidFill>
                  <a:srgbClr val="44333F"/>
                </a:solidFill>
                <a:latin typeface="Cormorant Garamond Semi-Bold"/>
                <a:ea typeface="Cormorant Garamond Semi-Bold"/>
                <a:cs typeface="Cormorant Garamond Semi-Bold"/>
                <a:sym typeface="Cormorant Garamond Semi-Bold"/>
              </a:rPr>
              <a:t> </a:t>
            </a:r>
            <a:r>
              <a:rPr lang="en-US" sz="2300" b="1" dirty="0" err="1">
                <a:solidFill>
                  <a:srgbClr val="44333F"/>
                </a:solidFill>
                <a:latin typeface="Cormorant Garamond Semi-Bold"/>
                <a:ea typeface="Cormorant Garamond Semi-Bold"/>
                <a:cs typeface="Cormorant Garamond Semi-Bold"/>
                <a:sym typeface="Cormorant Garamond Semi-Bold"/>
              </a:rPr>
              <a:t>i</a:t>
            </a:r>
            <a:r>
              <a:rPr lang="en-US" sz="2300" b="1" dirty="0">
                <a:solidFill>
                  <a:srgbClr val="44333F"/>
                </a:solidFill>
                <a:latin typeface="Cormorant Garamond Semi-Bold"/>
                <a:ea typeface="Cormorant Garamond Semi-Bold"/>
                <a:cs typeface="Cormorant Garamond Semi-Bold"/>
                <a:sym typeface="Cormorant Garamond Semi-Bold"/>
              </a:rPr>
              <a:t> </a:t>
            </a:r>
            <a:r>
              <a:rPr lang="en-US" sz="2300" b="1" dirty="0" err="1">
                <a:solidFill>
                  <a:srgbClr val="44333F"/>
                </a:solidFill>
                <a:latin typeface="Cormorant Garamond Semi-Bold"/>
                <a:ea typeface="Cormorant Garamond Semi-Bold"/>
                <a:cs typeface="Cormorant Garamond Semi-Bold"/>
                <a:sym typeface="Cormorant Garamond Semi-Bold"/>
              </a:rPr>
              <a:t>Personel</a:t>
            </a:r>
            <a:endParaRPr lang="en-US" sz="2300" b="1" dirty="0">
              <a:solidFill>
                <a:srgbClr val="44333F"/>
              </a:solidFill>
              <a:latin typeface="Cormorant Garamond Semi-Bold"/>
              <a:ea typeface="Cormorant Garamond Semi-Bold"/>
              <a:cs typeface="Cormorant Garamond Semi-Bold"/>
              <a:sym typeface="Cormorant Garamond Semi-Bold"/>
            </a:endParaRPr>
          </a:p>
          <a:p>
            <a:pPr algn="ctr">
              <a:lnSpc>
                <a:spcPts val="2438"/>
              </a:lnSpc>
            </a:pPr>
            <a:r>
              <a:rPr lang="en-US" sz="2300" b="1" dirty="0" err="1">
                <a:solidFill>
                  <a:srgbClr val="44333F"/>
                </a:solidFill>
                <a:latin typeface="Cormorant Garamond Semi-Bold"/>
                <a:ea typeface="Cormorant Garamond Semi-Bold"/>
                <a:cs typeface="Cormorant Garamond Semi-Bold"/>
                <a:sym typeface="Cormorant Garamond Semi-Bold"/>
              </a:rPr>
              <a:t>Przedszkola</a:t>
            </a:r>
            <a:r>
              <a:rPr lang="en-US" sz="2300" b="1" dirty="0">
                <a:solidFill>
                  <a:srgbClr val="44333F"/>
                </a:solidFill>
                <a:latin typeface="Cormorant Garamond Semi-Bold"/>
                <a:ea typeface="Cormorant Garamond Semi-Bold"/>
                <a:cs typeface="Cormorant Garamond Semi-Bold"/>
                <a:sym typeface="Cormorant Garamond Semi-Bold"/>
              </a:rPr>
              <a:t> </a:t>
            </a:r>
            <a:r>
              <a:rPr lang="en-US" sz="2300" b="1" dirty="0" err="1">
                <a:solidFill>
                  <a:srgbClr val="44333F"/>
                </a:solidFill>
                <a:latin typeface="Cormorant Garamond Semi-Bold"/>
                <a:ea typeface="Cormorant Garamond Semi-Bold"/>
                <a:cs typeface="Cormorant Garamond Semi-Bold"/>
                <a:sym typeface="Cormorant Garamond Semi-Bold"/>
              </a:rPr>
              <a:t>Miejskiego</a:t>
            </a:r>
            <a:r>
              <a:rPr lang="en-US" sz="2300" b="1" dirty="0">
                <a:solidFill>
                  <a:srgbClr val="44333F"/>
                </a:solidFill>
                <a:latin typeface="Cormorant Garamond Semi-Bold"/>
                <a:ea typeface="Cormorant Garamond Semi-Bold"/>
                <a:cs typeface="Cormorant Garamond Semi-Bold"/>
                <a:sym typeface="Cormorant Garamond Semi-Bold"/>
              </a:rPr>
              <a:t> </a:t>
            </a:r>
            <a:r>
              <a:rPr lang="en-US" sz="2300" b="1" dirty="0" err="1">
                <a:solidFill>
                  <a:srgbClr val="44333F"/>
                </a:solidFill>
                <a:latin typeface="Cormorant Garamond Semi-Bold"/>
                <a:ea typeface="Cormorant Garamond Semi-Bold"/>
                <a:cs typeface="Cormorant Garamond Semi-Bold"/>
                <a:sym typeface="Cormorant Garamond Semi-Bold"/>
              </a:rPr>
              <a:t>nr</a:t>
            </a:r>
            <a:r>
              <a:rPr lang="en-US" sz="2300" b="1" dirty="0">
                <a:solidFill>
                  <a:srgbClr val="44333F"/>
                </a:solidFill>
                <a:latin typeface="Cormorant Garamond Semi-Bold"/>
                <a:ea typeface="Cormorant Garamond Semi-Bold"/>
                <a:cs typeface="Cormorant Garamond Semi-Bold"/>
                <a:sym typeface="Cormorant Garamond Semi-Bold"/>
              </a:rPr>
              <a:t> 2 w </a:t>
            </a:r>
            <a:r>
              <a:rPr lang="en-US" sz="2300" b="1" dirty="0" err="1">
                <a:solidFill>
                  <a:srgbClr val="44333F"/>
                </a:solidFill>
                <a:latin typeface="Cormorant Garamond Semi-Bold"/>
                <a:ea typeface="Cormorant Garamond Semi-Bold"/>
                <a:cs typeface="Cormorant Garamond Semi-Bold"/>
                <a:sym typeface="Cormorant Garamond Semi-Bold"/>
              </a:rPr>
              <a:t>Mińsku</a:t>
            </a:r>
            <a:r>
              <a:rPr lang="en-US" sz="2300" b="1" dirty="0">
                <a:solidFill>
                  <a:srgbClr val="44333F"/>
                </a:solidFill>
                <a:latin typeface="Cormorant Garamond Semi-Bold"/>
                <a:ea typeface="Cormorant Garamond Semi-Bold"/>
                <a:cs typeface="Cormorant Garamond Semi-Bold"/>
                <a:sym typeface="Cormorant Garamond Semi-Bold"/>
              </a:rPr>
              <a:t> </a:t>
            </a:r>
            <a:r>
              <a:rPr lang="en-US" sz="2300" b="1" dirty="0" err="1">
                <a:solidFill>
                  <a:srgbClr val="44333F"/>
                </a:solidFill>
                <a:latin typeface="Cormorant Garamond Semi-Bold"/>
                <a:ea typeface="Cormorant Garamond Semi-Bold"/>
                <a:cs typeface="Cormorant Garamond Semi-Bold"/>
                <a:sym typeface="Cormorant Garamond Semi-Bold"/>
              </a:rPr>
              <a:t>Mazowieckim</a:t>
            </a:r>
            <a:r>
              <a:rPr lang="en-US" sz="2300" b="1" dirty="0">
                <a:solidFill>
                  <a:srgbClr val="44333F"/>
                </a:solidFill>
                <a:latin typeface="Cormorant Garamond Semi-Bold"/>
                <a:ea typeface="Cormorant Garamond Semi-Bold"/>
                <a:cs typeface="Cormorant Garamond Semi-Bold"/>
                <a:sym typeface="Cormorant Garamond Semi-Bold"/>
              </a:rPr>
              <a:t>😊</a:t>
            </a:r>
          </a:p>
          <a:p>
            <a:pPr algn="l">
              <a:lnSpc>
                <a:spcPts val="2438"/>
              </a:lnSpc>
              <a:spcBef>
                <a:spcPct val="0"/>
              </a:spcBef>
            </a:pPr>
            <a:endParaRPr lang="en-US" sz="2300" b="1" dirty="0">
              <a:solidFill>
                <a:srgbClr val="44333F"/>
              </a:solidFill>
              <a:latin typeface="Cormorant Garamond Semi-Bold"/>
              <a:ea typeface="Cormorant Garamond Semi-Bold"/>
              <a:cs typeface="Cormorant Garamond Semi-Bold"/>
              <a:sym typeface="Cormorant Garamond Semi-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47495" y="3736896"/>
            <a:ext cx="7956393" cy="3591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34"/>
              </a:lnSpc>
            </a:pPr>
            <a:r>
              <a:rPr lang="en-US" sz="2674" b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JAK BYĆ  EKO MY JUŻ WIEMY I Z CHĘCIĄ O  TYM OPOWIEMY.</a:t>
            </a:r>
          </a:p>
          <a:p>
            <a:pPr algn="l">
              <a:lnSpc>
                <a:spcPts val="2834"/>
              </a:lnSpc>
            </a:pPr>
            <a:endParaRPr lang="en-US" sz="2674" b="1">
              <a:solidFill>
                <a:srgbClr val="44333F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  <a:p>
            <a:pPr algn="l">
              <a:lnSpc>
                <a:spcPts val="2834"/>
              </a:lnSpc>
            </a:pPr>
            <a:r>
              <a:rPr lang="en-US" sz="2674" b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RÓŻNE  DZIAŁANIA PROEKOLOGICZNE REALIZUJEMY,                                                                  DRUGIE ŻYCIE RZECZOM DARUJEMY.</a:t>
            </a:r>
          </a:p>
          <a:p>
            <a:pPr algn="l">
              <a:lnSpc>
                <a:spcPts val="2834"/>
              </a:lnSpc>
            </a:pPr>
            <a:endParaRPr lang="en-US" sz="2674" b="1">
              <a:solidFill>
                <a:srgbClr val="44333F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  <a:p>
            <a:pPr algn="l">
              <a:lnSpc>
                <a:spcPts val="2834"/>
              </a:lnSpc>
              <a:spcBef>
                <a:spcPct val="0"/>
              </a:spcBef>
            </a:pPr>
            <a:r>
              <a:rPr lang="en-US" sz="2674" b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DUŻY WPŁYW NA ŚRODOWISKO MAMY I WSZYSTKICH DO BYCIA EKOCYRKULARNYM ZACHĘCAMY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790692" y="3272702"/>
            <a:ext cx="12240774" cy="9814875"/>
          </a:xfrm>
          <a:custGeom>
            <a:avLst/>
            <a:gdLst/>
            <a:ahLst/>
            <a:cxnLst/>
            <a:rect l="l" t="t" r="r" b="b"/>
            <a:pathLst>
              <a:path w="12240774" h="9814875">
                <a:moveTo>
                  <a:pt x="0" y="0"/>
                </a:moveTo>
                <a:lnTo>
                  <a:pt x="12240774" y="0"/>
                </a:lnTo>
                <a:lnTo>
                  <a:pt x="12240774" y="9814875"/>
                </a:lnTo>
                <a:lnTo>
                  <a:pt x="0" y="98148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700000">
            <a:off x="12947391" y="-4807781"/>
            <a:ext cx="10681218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8" y="0"/>
                </a:lnTo>
                <a:lnTo>
                  <a:pt x="10681218" y="8564395"/>
                </a:lnTo>
                <a:lnTo>
                  <a:pt x="0" y="85643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139238" y="4943940"/>
            <a:ext cx="9525" cy="437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1"/>
              </a:lnSpc>
              <a:spcBef>
                <a:spcPct val="0"/>
              </a:spcBef>
            </a:pPr>
            <a:endParaRPr/>
          </a:p>
        </p:txBody>
      </p:sp>
      <p:sp>
        <p:nvSpPr>
          <p:cNvPr id="5" name="TextBox 5"/>
          <p:cNvSpPr txBox="1"/>
          <p:nvPr/>
        </p:nvSpPr>
        <p:spPr>
          <a:xfrm>
            <a:off x="1503917" y="2548102"/>
            <a:ext cx="9762659" cy="6344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13"/>
              </a:lnSpc>
              <a:spcBef>
                <a:spcPct val="0"/>
              </a:spcBef>
            </a:pPr>
            <a:r>
              <a:rPr lang="en-US" sz="3597" b="1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 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W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ramach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konkursu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„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Ekocyrkularni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”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popularyzującego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wiedzę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o GOZ w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naszej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placówce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przeprowadzono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wiele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różnych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przedsięwzięć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,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które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uświadomiły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dzieciom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,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czym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jest GOZ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i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jak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ważną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rolę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w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życiu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każdego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człowieka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pełnią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działania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proekologiczne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.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Zadania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konkursu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realizowane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były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poprzez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różnorodne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wydarzenia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o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charakterze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cyklicznym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,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warsztaty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,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zbiórki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rzeczy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używanych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,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udział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w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programach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ekologicznych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.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Przez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cały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rok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szkolny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wdrażane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były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praktyki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mające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na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celu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oszczędzanie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energii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elektrycznej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,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wody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,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wykorzystywanie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surowców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wtórnych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do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zajęć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pl-PL" sz="3597" b="1" u="none" strike="noStrike" dirty="0" smtClean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            </a:t>
            </a:r>
            <a:r>
              <a:rPr lang="en-US" sz="3597" b="1" u="none" strike="noStrike" dirty="0" err="1" smtClean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i</a:t>
            </a:r>
            <a:r>
              <a:rPr lang="en-US" sz="3597" b="1" u="none" strike="noStrike" dirty="0" smtClean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  <a:r>
              <a:rPr lang="en-US" sz="3597" b="1" u="none" strike="noStrike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zabaw</a:t>
            </a:r>
            <a:r>
              <a:rPr lang="en-US" sz="3597" b="1" u="none" strike="noStrike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. </a:t>
            </a:r>
          </a:p>
        </p:txBody>
      </p:sp>
      <p:sp>
        <p:nvSpPr>
          <p:cNvPr id="6" name="Freeform 6"/>
          <p:cNvSpPr/>
          <p:nvPr/>
        </p:nvSpPr>
        <p:spPr>
          <a:xfrm rot="6450354">
            <a:off x="-2935686" y="-6839382"/>
            <a:ext cx="12240774" cy="9814875"/>
          </a:xfrm>
          <a:custGeom>
            <a:avLst/>
            <a:gdLst/>
            <a:ahLst/>
            <a:cxnLst/>
            <a:rect l="l" t="t" r="r" b="b"/>
            <a:pathLst>
              <a:path w="12240774" h="9814875">
                <a:moveTo>
                  <a:pt x="0" y="0"/>
                </a:moveTo>
                <a:lnTo>
                  <a:pt x="12240774" y="0"/>
                </a:lnTo>
                <a:lnTo>
                  <a:pt x="12240774" y="9814875"/>
                </a:lnTo>
                <a:lnTo>
                  <a:pt x="0" y="98148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9534532">
            <a:off x="10010177" y="7849073"/>
            <a:ext cx="12240774" cy="9814875"/>
          </a:xfrm>
          <a:custGeom>
            <a:avLst/>
            <a:gdLst/>
            <a:ahLst/>
            <a:cxnLst/>
            <a:rect l="l" t="t" r="r" b="b"/>
            <a:pathLst>
              <a:path w="12240774" h="9814875">
                <a:moveTo>
                  <a:pt x="0" y="0"/>
                </a:moveTo>
                <a:lnTo>
                  <a:pt x="12240774" y="0"/>
                </a:lnTo>
                <a:lnTo>
                  <a:pt x="12240774" y="9814875"/>
                </a:lnTo>
                <a:lnTo>
                  <a:pt x="0" y="98148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1610426" y="3272702"/>
            <a:ext cx="4520139" cy="4114800"/>
          </a:xfrm>
          <a:custGeom>
            <a:avLst/>
            <a:gdLst/>
            <a:ahLst/>
            <a:cxnLst/>
            <a:rect l="l" t="t" r="r" b="b"/>
            <a:pathLst>
              <a:path w="4520139" h="4114800">
                <a:moveTo>
                  <a:pt x="0" y="0"/>
                </a:moveTo>
                <a:lnTo>
                  <a:pt x="4520138" y="0"/>
                </a:lnTo>
                <a:lnTo>
                  <a:pt x="452013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826880" y="1066800"/>
            <a:ext cx="9525" cy="437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1"/>
              </a:lnSpc>
              <a:spcBef>
                <a:spcPct val="0"/>
              </a:spcBef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739886" cy="10287000"/>
            <a:chOff x="0" y="0"/>
            <a:chExt cx="6319849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26139" r="12350"/>
            <a:stretch>
              <a:fillRect/>
            </a:stretch>
          </p:blipFill>
          <p:spPr>
            <a:xfrm>
              <a:off x="0" y="0"/>
              <a:ext cx="6319849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4908226" y="6749838"/>
            <a:ext cx="8383562" cy="3537162"/>
            <a:chOff x="0" y="0"/>
            <a:chExt cx="11178082" cy="4716216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16070" b="27605"/>
            <a:stretch>
              <a:fillRect/>
            </a:stretch>
          </p:blipFill>
          <p:spPr>
            <a:xfrm>
              <a:off x="0" y="0"/>
              <a:ext cx="11178082" cy="4716216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3460126" y="3708418"/>
            <a:ext cx="4827874" cy="6578582"/>
            <a:chOff x="0" y="0"/>
            <a:chExt cx="6437165" cy="8771442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1015" r="1015"/>
            <a:stretch>
              <a:fillRect/>
            </a:stretch>
          </p:blipFill>
          <p:spPr>
            <a:xfrm>
              <a:off x="0" y="0"/>
              <a:ext cx="6437165" cy="8771442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4908226" y="0"/>
            <a:ext cx="13379774" cy="3525551"/>
            <a:chOff x="0" y="0"/>
            <a:chExt cx="17839699" cy="4700735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20166" b="44657"/>
            <a:stretch>
              <a:fillRect/>
            </a:stretch>
          </p:blipFill>
          <p:spPr>
            <a:xfrm>
              <a:off x="0" y="0"/>
              <a:ext cx="17839699" cy="4700735"/>
            </a:xfrm>
            <a:prstGeom prst="rect">
              <a:avLst/>
            </a:prstGeom>
          </p:spPr>
        </p:pic>
      </p:grpSp>
      <p:sp>
        <p:nvSpPr>
          <p:cNvPr id="10" name="Freeform 10"/>
          <p:cNvSpPr/>
          <p:nvPr/>
        </p:nvSpPr>
        <p:spPr>
          <a:xfrm>
            <a:off x="5080020" y="3616226"/>
            <a:ext cx="2313820" cy="3054547"/>
          </a:xfrm>
          <a:custGeom>
            <a:avLst/>
            <a:gdLst/>
            <a:ahLst/>
            <a:cxnLst/>
            <a:rect l="l" t="t" r="r" b="b"/>
            <a:pathLst>
              <a:path w="2313820" h="3054547">
                <a:moveTo>
                  <a:pt x="0" y="0"/>
                </a:moveTo>
                <a:lnTo>
                  <a:pt x="2313820" y="0"/>
                </a:lnTo>
                <a:lnTo>
                  <a:pt x="2313820" y="3054548"/>
                </a:lnTo>
                <a:lnTo>
                  <a:pt x="0" y="30545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733973" y="4000312"/>
            <a:ext cx="5557814" cy="2331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60"/>
              </a:lnSpc>
              <a:spcBef>
                <a:spcPct val="0"/>
              </a:spcBef>
            </a:pPr>
            <a:r>
              <a:rPr lang="en-US" sz="4302" b="1" u="none" strike="noStrike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 DZIEŃ Z EKOZABAWKĄ RAZ W MIESIĄCU MAMY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14776" y="5832215"/>
            <a:ext cx="8623616" cy="4068417"/>
            <a:chOff x="0" y="0"/>
            <a:chExt cx="11498155" cy="5424556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1724" b="25371"/>
            <a:stretch>
              <a:fillRect/>
            </a:stretch>
          </p:blipFill>
          <p:spPr>
            <a:xfrm>
              <a:off x="0" y="0"/>
              <a:ext cx="11498155" cy="5424556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0101799" y="5832215"/>
            <a:ext cx="7808562" cy="4068417"/>
            <a:chOff x="0" y="0"/>
            <a:chExt cx="10411415" cy="5424556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8565" b="25101"/>
            <a:stretch>
              <a:fillRect/>
            </a:stretch>
          </p:blipFill>
          <p:spPr>
            <a:xfrm>
              <a:off x="0" y="0"/>
              <a:ext cx="10411415" cy="5424556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750728" y="676143"/>
            <a:ext cx="15175329" cy="4745557"/>
            <a:chOff x="0" y="0"/>
            <a:chExt cx="20233772" cy="6327409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t="18954" b="39299"/>
            <a:stretch>
              <a:fillRect/>
            </a:stretch>
          </p:blipFill>
          <p:spPr>
            <a:xfrm>
              <a:off x="0" y="0"/>
              <a:ext cx="20233772" cy="632740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096375" cy="5095875"/>
            <a:chOff x="0" y="0"/>
            <a:chExt cx="1450886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0886" cy="812800"/>
            </a:xfrm>
            <a:custGeom>
              <a:avLst/>
              <a:gdLst/>
              <a:ahLst/>
              <a:cxnLst/>
              <a:rect l="l" t="t" r="r" b="b"/>
              <a:pathLst>
                <a:path w="1450886" h="812800">
                  <a:moveTo>
                    <a:pt x="0" y="0"/>
                  </a:moveTo>
                  <a:lnTo>
                    <a:pt x="1450886" y="0"/>
                  </a:lnTo>
                  <a:lnTo>
                    <a:pt x="145088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t="-16939" b="-1693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191625" y="0"/>
            <a:ext cx="9096375" cy="5095875"/>
            <a:chOff x="0" y="0"/>
            <a:chExt cx="1450886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50886" cy="812800"/>
            </a:xfrm>
            <a:custGeom>
              <a:avLst/>
              <a:gdLst/>
              <a:ahLst/>
              <a:cxnLst/>
              <a:rect l="l" t="t" r="r" b="b"/>
              <a:pathLst>
                <a:path w="1450886" h="812800">
                  <a:moveTo>
                    <a:pt x="0" y="0"/>
                  </a:moveTo>
                  <a:lnTo>
                    <a:pt x="1450886" y="0"/>
                  </a:lnTo>
                  <a:lnTo>
                    <a:pt x="145088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t="-16939" b="-1693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5191125"/>
            <a:ext cx="6032500" cy="5095875"/>
            <a:chOff x="0" y="0"/>
            <a:chExt cx="962193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62193" cy="812800"/>
            </a:xfrm>
            <a:custGeom>
              <a:avLst/>
              <a:gdLst/>
              <a:ahLst/>
              <a:cxnLst/>
              <a:rect l="l" t="t" r="r" b="b"/>
              <a:pathLst>
                <a:path w="962193" h="812800">
                  <a:moveTo>
                    <a:pt x="0" y="0"/>
                  </a:moveTo>
                  <a:lnTo>
                    <a:pt x="962193" y="0"/>
                  </a:lnTo>
                  <a:lnTo>
                    <a:pt x="962193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t="-3804" b="-54035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6127750" y="5753230"/>
            <a:ext cx="6032500" cy="5095875"/>
            <a:chOff x="0" y="0"/>
            <a:chExt cx="962193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62193" cy="812800"/>
            </a:xfrm>
            <a:custGeom>
              <a:avLst/>
              <a:gdLst/>
              <a:ahLst/>
              <a:cxnLst/>
              <a:rect l="l" t="t" r="r" b="b"/>
              <a:pathLst>
                <a:path w="962193" h="812800">
                  <a:moveTo>
                    <a:pt x="0" y="0"/>
                  </a:moveTo>
                  <a:lnTo>
                    <a:pt x="962193" y="0"/>
                  </a:lnTo>
                  <a:lnTo>
                    <a:pt x="962193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t="-5240" b="-52599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287250" y="5191125"/>
            <a:ext cx="6000750" cy="5095875"/>
            <a:chOff x="0" y="0"/>
            <a:chExt cx="957129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57129" cy="812800"/>
            </a:xfrm>
            <a:custGeom>
              <a:avLst/>
              <a:gdLst/>
              <a:ahLst/>
              <a:cxnLst/>
              <a:rect l="l" t="t" r="r" b="b"/>
              <a:pathLst>
                <a:path w="957129" h="812800">
                  <a:moveTo>
                    <a:pt x="0" y="0"/>
                  </a:moveTo>
                  <a:lnTo>
                    <a:pt x="957129" y="0"/>
                  </a:lnTo>
                  <a:lnTo>
                    <a:pt x="95712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6"/>
              <a:stretch>
                <a:fillRect l="-6613" r="-6613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4323483" y="3585111"/>
            <a:ext cx="1928284" cy="3021528"/>
          </a:xfrm>
          <a:custGeom>
            <a:avLst/>
            <a:gdLst/>
            <a:ahLst/>
            <a:cxnLst/>
            <a:rect l="l" t="t" r="r" b="b"/>
            <a:pathLst>
              <a:path w="1928284" h="3021528">
                <a:moveTo>
                  <a:pt x="0" y="0"/>
                </a:moveTo>
                <a:lnTo>
                  <a:pt x="1928284" y="0"/>
                </a:lnTo>
                <a:lnTo>
                  <a:pt x="1928284" y="3021528"/>
                </a:lnTo>
                <a:lnTo>
                  <a:pt x="0" y="302152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Prostokąt 13"/>
          <p:cNvSpPr/>
          <p:nvPr/>
        </p:nvSpPr>
        <p:spPr>
          <a:xfrm>
            <a:off x="1297035" y="4486145"/>
            <a:ext cx="13330137" cy="12670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TextBox 13"/>
          <p:cNvSpPr txBox="1"/>
          <p:nvPr/>
        </p:nvSpPr>
        <p:spPr>
          <a:xfrm>
            <a:off x="1297035" y="4486145"/>
            <a:ext cx="13330137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68"/>
              </a:lnSpc>
            </a:pPr>
            <a:r>
              <a:rPr lang="en-US" sz="4516" dirty="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BUTELKI PLASTIKOWE, GAZETY TO DO ZAJĘĆ SPORTOWYCH SUPER </a:t>
            </a:r>
            <a:r>
              <a:rPr lang="en-US" sz="4516" dirty="0" smtClean="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GADŻETY</a:t>
            </a:r>
            <a:endParaRPr lang="en-US" sz="4516" dirty="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739886" cy="6549645"/>
            <a:chOff x="0" y="0"/>
            <a:chExt cx="6319849" cy="873286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754" r="1754"/>
            <a:stretch>
              <a:fillRect/>
            </a:stretch>
          </p:blipFill>
          <p:spPr>
            <a:xfrm>
              <a:off x="0" y="0"/>
              <a:ext cx="6319849" cy="8732861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6749838"/>
            <a:ext cx="13291787" cy="3537162"/>
            <a:chOff x="0" y="0"/>
            <a:chExt cx="17722383" cy="4716216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28625" b="35892"/>
            <a:stretch>
              <a:fillRect/>
            </a:stretch>
          </p:blipFill>
          <p:spPr>
            <a:xfrm>
              <a:off x="0" y="0"/>
              <a:ext cx="17722383" cy="4716216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3460126" y="3708418"/>
            <a:ext cx="4827874" cy="6578582"/>
            <a:chOff x="0" y="0"/>
            <a:chExt cx="6437165" cy="8771442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22479" r="22479"/>
            <a:stretch>
              <a:fillRect/>
            </a:stretch>
          </p:blipFill>
          <p:spPr>
            <a:xfrm>
              <a:off x="0" y="0"/>
              <a:ext cx="6437165" cy="8771442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3460126" y="0"/>
            <a:ext cx="4827874" cy="3525551"/>
            <a:chOff x="0" y="0"/>
            <a:chExt cx="6437165" cy="4700735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l="23317" r="23317"/>
            <a:stretch>
              <a:fillRect/>
            </a:stretch>
          </p:blipFill>
          <p:spPr>
            <a:xfrm>
              <a:off x="0" y="0"/>
              <a:ext cx="6437165" cy="4700735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13460126" y="0"/>
            <a:ext cx="4827874" cy="3525551"/>
            <a:chOff x="0" y="0"/>
            <a:chExt cx="6437165" cy="4700735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/>
            <a:srcRect t="1316" b="1316"/>
            <a:stretch>
              <a:fillRect/>
            </a:stretch>
          </p:blipFill>
          <p:spPr>
            <a:xfrm>
              <a:off x="0" y="0"/>
              <a:ext cx="6437165" cy="4700735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4908226" y="0"/>
            <a:ext cx="8383562" cy="3525551"/>
            <a:chOff x="0" y="0"/>
            <a:chExt cx="11178082" cy="4700735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7"/>
            <a:srcRect t="48304" b="16318"/>
            <a:stretch>
              <a:fillRect/>
            </a:stretch>
          </p:blipFill>
          <p:spPr>
            <a:xfrm>
              <a:off x="0" y="0"/>
              <a:ext cx="11178082" cy="4700735"/>
            </a:xfrm>
            <a:prstGeom prst="rect">
              <a:avLst/>
            </a:prstGeom>
          </p:spPr>
        </p:pic>
      </p:grpSp>
      <p:sp>
        <p:nvSpPr>
          <p:cNvPr id="14" name="Freeform 14"/>
          <p:cNvSpPr/>
          <p:nvPr/>
        </p:nvSpPr>
        <p:spPr>
          <a:xfrm>
            <a:off x="4908226" y="4514927"/>
            <a:ext cx="1812749" cy="2034719"/>
          </a:xfrm>
          <a:custGeom>
            <a:avLst/>
            <a:gdLst/>
            <a:ahLst/>
            <a:cxnLst/>
            <a:rect l="l" t="t" r="r" b="b"/>
            <a:pathLst>
              <a:path w="1812749" h="2034719">
                <a:moveTo>
                  <a:pt x="0" y="0"/>
                </a:moveTo>
                <a:lnTo>
                  <a:pt x="1812749" y="0"/>
                </a:lnTo>
                <a:lnTo>
                  <a:pt x="1812749" y="2034718"/>
                </a:lnTo>
                <a:lnTo>
                  <a:pt x="0" y="203471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923759">
            <a:off x="11750718" y="4004980"/>
            <a:ext cx="946796" cy="2667031"/>
          </a:xfrm>
          <a:custGeom>
            <a:avLst/>
            <a:gdLst/>
            <a:ahLst/>
            <a:cxnLst/>
            <a:rect l="l" t="t" r="r" b="b"/>
            <a:pathLst>
              <a:path w="946796" h="2667031">
                <a:moveTo>
                  <a:pt x="0" y="0"/>
                </a:moveTo>
                <a:lnTo>
                  <a:pt x="946796" y="0"/>
                </a:lnTo>
                <a:lnTo>
                  <a:pt x="946796" y="2667031"/>
                </a:lnTo>
                <a:lnTo>
                  <a:pt x="0" y="266703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6236930" y="4062897"/>
            <a:ext cx="5557814" cy="270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</a:pPr>
            <a:r>
              <a:rPr lang="en-US" sz="3202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 ZUŻYTE BATERIE I BUTELKI PLASTIKOWE ZBIERAMY.</a:t>
            </a:r>
          </a:p>
          <a:p>
            <a:pPr algn="ctr">
              <a:lnSpc>
                <a:spcPts val="3394"/>
              </a:lnSpc>
            </a:pPr>
            <a:r>
              <a:rPr lang="en-US" sz="3202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Wodę i prąd oszczędzamy.</a:t>
            </a:r>
          </a:p>
          <a:p>
            <a:pPr marL="0" lvl="0" indent="0" algn="ctr">
              <a:lnSpc>
                <a:spcPts val="4348"/>
              </a:lnSpc>
              <a:spcBef>
                <a:spcPct val="0"/>
              </a:spcBef>
            </a:pPr>
            <a:endParaRPr lang="en-US" sz="3202" b="1">
              <a:solidFill>
                <a:srgbClr val="000000"/>
              </a:solidFill>
              <a:latin typeface="Libre Baskerville Bold"/>
              <a:ea typeface="Libre Baskerville Bold"/>
              <a:cs typeface="Libre Baskerville Bold"/>
              <a:sym typeface="Libre Baskerville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739886" cy="10287000"/>
            <a:chOff x="0" y="0"/>
            <a:chExt cx="6319849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9245" r="19245"/>
            <a:stretch>
              <a:fillRect/>
            </a:stretch>
          </p:blipFill>
          <p:spPr>
            <a:xfrm>
              <a:off x="0" y="0"/>
              <a:ext cx="6319849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4928410" y="6749838"/>
            <a:ext cx="8174854" cy="3703981"/>
            <a:chOff x="0" y="0"/>
            <a:chExt cx="10899806" cy="4938642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7532" b="31981"/>
            <a:stretch>
              <a:fillRect/>
            </a:stretch>
          </p:blipFill>
          <p:spPr>
            <a:xfrm>
              <a:off x="0" y="0"/>
              <a:ext cx="10899806" cy="4938642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3291787" y="0"/>
            <a:ext cx="5262537" cy="10453820"/>
            <a:chOff x="0" y="0"/>
            <a:chExt cx="7016716" cy="13938426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16398" r="16398"/>
            <a:stretch>
              <a:fillRect/>
            </a:stretch>
          </p:blipFill>
          <p:spPr>
            <a:xfrm>
              <a:off x="0" y="0"/>
              <a:ext cx="7016716" cy="13938426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4928410" y="0"/>
            <a:ext cx="8123693" cy="3525551"/>
            <a:chOff x="0" y="0"/>
            <a:chExt cx="10831590" cy="4700735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b="42135"/>
            <a:stretch>
              <a:fillRect/>
            </a:stretch>
          </p:blipFill>
          <p:spPr>
            <a:xfrm>
              <a:off x="0" y="0"/>
              <a:ext cx="10831590" cy="4700735"/>
            </a:xfrm>
            <a:prstGeom prst="rect">
              <a:avLst/>
            </a:prstGeom>
          </p:spPr>
        </p:pic>
      </p:grpSp>
      <p:sp>
        <p:nvSpPr>
          <p:cNvPr id="10" name="Freeform 10"/>
          <p:cNvSpPr/>
          <p:nvPr/>
        </p:nvSpPr>
        <p:spPr>
          <a:xfrm>
            <a:off x="4739886" y="3875238"/>
            <a:ext cx="2178555" cy="2624766"/>
          </a:xfrm>
          <a:custGeom>
            <a:avLst/>
            <a:gdLst/>
            <a:ahLst/>
            <a:cxnLst/>
            <a:rect l="l" t="t" r="r" b="b"/>
            <a:pathLst>
              <a:path w="2178555" h="2624766">
                <a:moveTo>
                  <a:pt x="0" y="0"/>
                </a:moveTo>
                <a:lnTo>
                  <a:pt x="2178556" y="0"/>
                </a:lnTo>
                <a:lnTo>
                  <a:pt x="2178556" y="2624765"/>
                </a:lnTo>
                <a:lnTo>
                  <a:pt x="0" y="26247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6851541" y="3913338"/>
            <a:ext cx="6200561" cy="2892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1"/>
              </a:lnSpc>
            </a:pPr>
            <a:r>
              <a:rPr lang="en-US" sz="3161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KORZYSTAMY Z BIDONÓW I BEZBUTLOWYCH DYSTRYBUTORÓW WODY DLA OSZCZĘDNOŚCI ORAZ WYGODY.</a:t>
            </a:r>
          </a:p>
          <a:p>
            <a:pPr marL="0" lvl="0" indent="0" algn="ctr">
              <a:lnSpc>
                <a:spcPts val="2942"/>
              </a:lnSpc>
              <a:spcBef>
                <a:spcPct val="0"/>
              </a:spcBef>
            </a:pPr>
            <a:endParaRPr lang="en-US" sz="3161" b="1">
              <a:solidFill>
                <a:srgbClr val="000000"/>
              </a:solidFill>
              <a:latin typeface="Libre Baskerville Bold"/>
              <a:ea typeface="Libre Baskerville Bold"/>
              <a:cs typeface="Libre Baskerville Bold"/>
              <a:sym typeface="Libre Baskerville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92779" y="1599261"/>
            <a:ext cx="3361514" cy="3361514"/>
            <a:chOff x="0" y="0"/>
            <a:chExt cx="4482019" cy="448201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2499" r="12499"/>
            <a:stretch>
              <a:fillRect/>
            </a:stretch>
          </p:blipFill>
          <p:spPr>
            <a:xfrm>
              <a:off x="0" y="0"/>
              <a:ext cx="4482019" cy="4482019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892779" y="5326225"/>
            <a:ext cx="3361514" cy="3361514"/>
            <a:chOff x="0" y="0"/>
            <a:chExt cx="4482019" cy="4482019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12500" b="12500"/>
            <a:stretch>
              <a:fillRect/>
            </a:stretch>
          </p:blipFill>
          <p:spPr>
            <a:xfrm>
              <a:off x="0" y="0"/>
              <a:ext cx="4482019" cy="4482019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5606125" y="5326225"/>
            <a:ext cx="3361514" cy="3361514"/>
            <a:chOff x="0" y="0"/>
            <a:chExt cx="4482019" cy="4482019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12499" r="12499"/>
            <a:stretch>
              <a:fillRect/>
            </a:stretch>
          </p:blipFill>
          <p:spPr>
            <a:xfrm>
              <a:off x="0" y="0"/>
              <a:ext cx="4482019" cy="4482019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3034003" y="5326225"/>
            <a:ext cx="3361514" cy="3361514"/>
            <a:chOff x="0" y="0"/>
            <a:chExt cx="4482019" cy="4482019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l="12499" r="12500"/>
            <a:stretch>
              <a:fillRect/>
            </a:stretch>
          </p:blipFill>
          <p:spPr>
            <a:xfrm>
              <a:off x="0" y="0"/>
              <a:ext cx="4482019" cy="4482019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9320064" y="1599261"/>
            <a:ext cx="3361514" cy="3361514"/>
            <a:chOff x="0" y="0"/>
            <a:chExt cx="4482019" cy="4482019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/>
            <a:srcRect l="12499" r="12499"/>
            <a:stretch>
              <a:fillRect/>
            </a:stretch>
          </p:blipFill>
          <p:spPr>
            <a:xfrm>
              <a:off x="0" y="0"/>
              <a:ext cx="4482019" cy="4482019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9320064" y="5326225"/>
            <a:ext cx="3361514" cy="3361514"/>
            <a:chOff x="0" y="0"/>
            <a:chExt cx="4482019" cy="4482019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7"/>
            <a:srcRect t="6034" b="18965"/>
            <a:stretch>
              <a:fillRect/>
            </a:stretch>
          </p:blipFill>
          <p:spPr>
            <a:xfrm>
              <a:off x="0" y="0"/>
              <a:ext cx="4482019" cy="4482019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>
            <a:off x="13033707" y="1599261"/>
            <a:ext cx="3361514" cy="3361514"/>
            <a:chOff x="0" y="0"/>
            <a:chExt cx="4482019" cy="4482019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8"/>
            <a:srcRect t="12500" b="12500"/>
            <a:stretch>
              <a:fillRect/>
            </a:stretch>
          </p:blipFill>
          <p:spPr>
            <a:xfrm>
              <a:off x="0" y="0"/>
              <a:ext cx="4482019" cy="4482019"/>
            </a:xfrm>
            <a:prstGeom prst="rect">
              <a:avLst/>
            </a:prstGeom>
          </p:spPr>
        </p:pic>
      </p:grpSp>
      <p:grpSp>
        <p:nvGrpSpPr>
          <p:cNvPr id="16" name="Group 16"/>
          <p:cNvGrpSpPr/>
          <p:nvPr/>
        </p:nvGrpSpPr>
        <p:grpSpPr>
          <a:xfrm>
            <a:off x="5606125" y="1599261"/>
            <a:ext cx="3361514" cy="3361514"/>
            <a:chOff x="0" y="0"/>
            <a:chExt cx="4482019" cy="4482019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9"/>
            <a:srcRect t="12500" b="12500"/>
            <a:stretch>
              <a:fillRect/>
            </a:stretch>
          </p:blipFill>
          <p:spPr>
            <a:xfrm>
              <a:off x="0" y="0"/>
              <a:ext cx="4482019" cy="4482019"/>
            </a:xfrm>
            <a:prstGeom prst="rect">
              <a:avLst/>
            </a:prstGeom>
          </p:spPr>
        </p:pic>
      </p:grpSp>
      <p:sp>
        <p:nvSpPr>
          <p:cNvPr id="18" name="TextBox 18"/>
          <p:cNvSpPr txBox="1"/>
          <p:nvPr/>
        </p:nvSpPr>
        <p:spPr>
          <a:xfrm>
            <a:off x="1746080" y="604724"/>
            <a:ext cx="13878216" cy="1295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  <a:spcBef>
                <a:spcPct val="0"/>
              </a:spcBef>
            </a:pPr>
            <a:r>
              <a:rPr lang="en-US" sz="3202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JESIENNA WYMIANA ZABAWEK </a:t>
            </a:r>
          </a:p>
          <a:p>
            <a:pPr algn="ctr">
              <a:lnSpc>
                <a:spcPts val="3394"/>
              </a:lnSpc>
              <a:spcBef>
                <a:spcPct val="0"/>
              </a:spcBef>
            </a:pPr>
            <a:r>
              <a:rPr lang="en-US" sz="3202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DAJEMY DRUGIE ŻYCIE ZABAWKOM</a:t>
            </a:r>
          </a:p>
          <a:p>
            <a:pPr algn="ctr">
              <a:lnSpc>
                <a:spcPts val="3394"/>
              </a:lnSpc>
              <a:spcBef>
                <a:spcPct val="0"/>
              </a:spcBef>
            </a:pPr>
            <a:endParaRPr lang="en-US" sz="3202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0" y="193148"/>
            <a:ext cx="2386667" cy="3044655"/>
          </a:xfrm>
          <a:custGeom>
            <a:avLst/>
            <a:gdLst/>
            <a:ahLst/>
            <a:cxnLst/>
            <a:rect l="l" t="t" r="r" b="b"/>
            <a:pathLst>
              <a:path w="2386667" h="3044655">
                <a:moveTo>
                  <a:pt x="0" y="0"/>
                </a:moveTo>
                <a:lnTo>
                  <a:pt x="2386667" y="0"/>
                </a:lnTo>
                <a:lnTo>
                  <a:pt x="2386667" y="3044655"/>
                </a:lnTo>
                <a:lnTo>
                  <a:pt x="0" y="30446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0" y="7613732"/>
            <a:ext cx="3825786" cy="2673268"/>
          </a:xfrm>
          <a:custGeom>
            <a:avLst/>
            <a:gdLst/>
            <a:ahLst/>
            <a:cxnLst/>
            <a:rect l="l" t="t" r="r" b="b"/>
            <a:pathLst>
              <a:path w="3825786" h="2673268">
                <a:moveTo>
                  <a:pt x="0" y="0"/>
                </a:moveTo>
                <a:lnTo>
                  <a:pt x="3825786" y="0"/>
                </a:lnTo>
                <a:lnTo>
                  <a:pt x="3825786" y="2673268"/>
                </a:lnTo>
                <a:lnTo>
                  <a:pt x="0" y="267326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6253302" y="193148"/>
            <a:ext cx="2011997" cy="2583624"/>
          </a:xfrm>
          <a:custGeom>
            <a:avLst/>
            <a:gdLst/>
            <a:ahLst/>
            <a:cxnLst/>
            <a:rect l="l" t="t" r="r" b="b"/>
            <a:pathLst>
              <a:path w="2011997" h="2583624">
                <a:moveTo>
                  <a:pt x="0" y="0"/>
                </a:moveTo>
                <a:lnTo>
                  <a:pt x="2011996" y="0"/>
                </a:lnTo>
                <a:lnTo>
                  <a:pt x="2011996" y="2583624"/>
                </a:lnTo>
                <a:lnTo>
                  <a:pt x="0" y="258362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4714464" y="7122748"/>
            <a:ext cx="3924957" cy="3164252"/>
          </a:xfrm>
          <a:custGeom>
            <a:avLst/>
            <a:gdLst/>
            <a:ahLst/>
            <a:cxnLst/>
            <a:rect l="l" t="t" r="r" b="b"/>
            <a:pathLst>
              <a:path w="3924957" h="3164252">
                <a:moveTo>
                  <a:pt x="0" y="0"/>
                </a:moveTo>
                <a:lnTo>
                  <a:pt x="3924957" y="0"/>
                </a:lnTo>
                <a:lnTo>
                  <a:pt x="3924957" y="3164252"/>
                </a:lnTo>
                <a:lnTo>
                  <a:pt x="0" y="316425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028" b="-5028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739886" cy="6548949"/>
            <a:chOff x="0" y="0"/>
            <a:chExt cx="6319849" cy="873193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749" r="1749"/>
            <a:stretch>
              <a:fillRect/>
            </a:stretch>
          </p:blipFill>
          <p:spPr>
            <a:xfrm>
              <a:off x="0" y="0"/>
              <a:ext cx="6319849" cy="8731932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4928410" y="6749838"/>
            <a:ext cx="8174854" cy="3703981"/>
            <a:chOff x="0" y="0"/>
            <a:chExt cx="10899806" cy="4938642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10734" b="28852"/>
            <a:stretch>
              <a:fillRect/>
            </a:stretch>
          </p:blipFill>
          <p:spPr>
            <a:xfrm>
              <a:off x="0" y="0"/>
              <a:ext cx="10899806" cy="4938642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3291787" y="3875238"/>
            <a:ext cx="5262537" cy="6578582"/>
            <a:chOff x="0" y="0"/>
            <a:chExt cx="7016716" cy="8771442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20001" r="20001"/>
            <a:stretch>
              <a:fillRect/>
            </a:stretch>
          </p:blipFill>
          <p:spPr>
            <a:xfrm>
              <a:off x="0" y="0"/>
              <a:ext cx="7016716" cy="8771442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4908226" y="0"/>
            <a:ext cx="3382514" cy="3525551"/>
            <a:chOff x="0" y="0"/>
            <a:chExt cx="4510019" cy="4700735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l="14021" r="14021"/>
            <a:stretch>
              <a:fillRect/>
            </a:stretch>
          </p:blipFill>
          <p:spPr>
            <a:xfrm>
              <a:off x="0" y="0"/>
              <a:ext cx="4510019" cy="4700735"/>
            </a:xfrm>
            <a:prstGeom prst="rect">
              <a:avLst/>
            </a:prstGeom>
          </p:spPr>
        </p:pic>
      </p:grpSp>
      <p:sp>
        <p:nvSpPr>
          <p:cNvPr id="10" name="Freeform 10"/>
          <p:cNvSpPr/>
          <p:nvPr/>
        </p:nvSpPr>
        <p:spPr>
          <a:xfrm>
            <a:off x="4526739" y="4452883"/>
            <a:ext cx="3057921" cy="2096066"/>
          </a:xfrm>
          <a:custGeom>
            <a:avLst/>
            <a:gdLst/>
            <a:ahLst/>
            <a:cxnLst/>
            <a:rect l="l" t="t" r="r" b="b"/>
            <a:pathLst>
              <a:path w="3057921" h="2096066">
                <a:moveTo>
                  <a:pt x="0" y="0"/>
                </a:moveTo>
                <a:lnTo>
                  <a:pt x="3057921" y="0"/>
                </a:lnTo>
                <a:lnTo>
                  <a:pt x="3057921" y="2096066"/>
                </a:lnTo>
                <a:lnTo>
                  <a:pt x="0" y="20960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8462190" y="0"/>
            <a:ext cx="4589913" cy="3525551"/>
            <a:chOff x="0" y="0"/>
            <a:chExt cx="6119884" cy="4700735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8"/>
            <a:srcRect t="2585" b="2585"/>
            <a:stretch>
              <a:fillRect/>
            </a:stretch>
          </p:blipFill>
          <p:spPr>
            <a:xfrm>
              <a:off x="0" y="0"/>
              <a:ext cx="6119884" cy="4700735"/>
            </a:xfrm>
            <a:prstGeom prst="rect">
              <a:avLst/>
            </a:prstGeom>
          </p:spPr>
        </p:pic>
      </p:grpSp>
      <p:grpSp>
        <p:nvGrpSpPr>
          <p:cNvPr id="13" name="Group 13"/>
          <p:cNvGrpSpPr/>
          <p:nvPr/>
        </p:nvGrpSpPr>
        <p:grpSpPr>
          <a:xfrm>
            <a:off x="13291787" y="0"/>
            <a:ext cx="5579980" cy="3525551"/>
            <a:chOff x="0" y="0"/>
            <a:chExt cx="7439973" cy="4700735"/>
          </a:xfrm>
        </p:grpSpPr>
        <p:pic>
          <p:nvPicPr>
            <p:cNvPr id="14" name="Picture 14"/>
            <p:cNvPicPr>
              <a:picLocks noChangeAspect="1"/>
            </p:cNvPicPr>
            <p:nvPr/>
          </p:nvPicPr>
          <p:blipFill>
            <a:blip r:embed="rId9"/>
            <a:srcRect t="18500" b="34112"/>
            <a:stretch>
              <a:fillRect/>
            </a:stretch>
          </p:blipFill>
          <p:spPr>
            <a:xfrm>
              <a:off x="0" y="0"/>
              <a:ext cx="7439973" cy="4700735"/>
            </a:xfrm>
            <a:prstGeom prst="rect">
              <a:avLst/>
            </a:prstGeom>
          </p:spPr>
        </p:pic>
      </p:grpSp>
      <p:grpSp>
        <p:nvGrpSpPr>
          <p:cNvPr id="15" name="Group 15"/>
          <p:cNvGrpSpPr/>
          <p:nvPr/>
        </p:nvGrpSpPr>
        <p:grpSpPr>
          <a:xfrm>
            <a:off x="-979025" y="6749838"/>
            <a:ext cx="5718912" cy="3537162"/>
            <a:chOff x="0" y="0"/>
            <a:chExt cx="7625216" cy="4716216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10"/>
            <a:srcRect b="57400"/>
            <a:stretch>
              <a:fillRect/>
            </a:stretch>
          </p:blipFill>
          <p:spPr>
            <a:xfrm>
              <a:off x="0" y="0"/>
              <a:ext cx="7625216" cy="4716216"/>
            </a:xfrm>
            <a:prstGeom prst="rect">
              <a:avLst/>
            </a:prstGeom>
          </p:spPr>
        </p:pic>
      </p:grpSp>
      <p:sp>
        <p:nvSpPr>
          <p:cNvPr id="17" name="TextBox 17"/>
          <p:cNvSpPr txBox="1"/>
          <p:nvPr/>
        </p:nvSpPr>
        <p:spPr>
          <a:xfrm>
            <a:off x="6860476" y="3922863"/>
            <a:ext cx="6431311" cy="3203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8"/>
              </a:lnSpc>
            </a:pPr>
            <a:r>
              <a:rPr lang="en-US" sz="346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KASZTANY, ŻOŁĘDZIE NA ZAJĘCIACH WYKORZYSTUJEMY </a:t>
            </a:r>
          </a:p>
          <a:p>
            <a:pPr algn="ctr">
              <a:lnSpc>
                <a:spcPts val="3668"/>
              </a:lnSpc>
            </a:pPr>
            <a:r>
              <a:rPr lang="en-US" sz="3460" b="1">
                <a:solidFill>
                  <a:srgbClr val="000000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i drugie życie im darujemy.</a:t>
            </a:r>
          </a:p>
          <a:p>
            <a:pPr algn="ctr">
              <a:lnSpc>
                <a:spcPts val="3668"/>
              </a:lnSpc>
            </a:pPr>
            <a:endParaRPr lang="en-US" sz="3460" b="1">
              <a:solidFill>
                <a:srgbClr val="000000"/>
              </a:solidFill>
              <a:latin typeface="Libre Baskerville Bold"/>
              <a:ea typeface="Libre Baskerville Bold"/>
              <a:cs typeface="Libre Baskerville Bold"/>
              <a:sym typeface="Libre Baskerville Bold"/>
            </a:endParaRPr>
          </a:p>
          <a:p>
            <a:pPr marL="0" lvl="0" indent="0" algn="ctr">
              <a:lnSpc>
                <a:spcPts val="3573"/>
              </a:lnSpc>
              <a:spcBef>
                <a:spcPct val="0"/>
              </a:spcBef>
            </a:pPr>
            <a:endParaRPr lang="en-US" sz="3460" b="1">
              <a:solidFill>
                <a:srgbClr val="000000"/>
              </a:solidFill>
              <a:latin typeface="Libre Baskerville Bold"/>
              <a:ea typeface="Libre Baskerville Bold"/>
              <a:cs typeface="Libre Baskerville Bold"/>
              <a:sym typeface="Libre Baskerville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2039" y="1028700"/>
            <a:ext cx="3049630" cy="3583651"/>
            <a:chOff x="0" y="0"/>
            <a:chExt cx="4066173" cy="477820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21115" r="28570"/>
            <a:stretch>
              <a:fillRect/>
            </a:stretch>
          </p:blipFill>
          <p:spPr>
            <a:xfrm>
              <a:off x="0" y="0"/>
              <a:ext cx="4066173" cy="4778202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682039" y="5066287"/>
            <a:ext cx="6435035" cy="4037587"/>
            <a:chOff x="0" y="0"/>
            <a:chExt cx="8580047" cy="5383449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15494" b="37447"/>
            <a:stretch>
              <a:fillRect/>
            </a:stretch>
          </p:blipFill>
          <p:spPr>
            <a:xfrm>
              <a:off x="0" y="0"/>
              <a:ext cx="8580047" cy="5383449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7411015" y="1028700"/>
            <a:ext cx="6454494" cy="8075174"/>
            <a:chOff x="0" y="0"/>
            <a:chExt cx="8605992" cy="10766899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t="3084" b="3084"/>
            <a:stretch>
              <a:fillRect/>
            </a:stretch>
          </p:blipFill>
          <p:spPr>
            <a:xfrm>
              <a:off x="0" y="0"/>
              <a:ext cx="8605992" cy="10766899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4179834" y="1028700"/>
            <a:ext cx="3460146" cy="8075174"/>
            <a:chOff x="0" y="0"/>
            <a:chExt cx="4613527" cy="10766899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l="21433" r="21433"/>
            <a:stretch>
              <a:fillRect/>
            </a:stretch>
          </p:blipFill>
          <p:spPr>
            <a:xfrm>
              <a:off x="0" y="0"/>
              <a:ext cx="4613527" cy="10766899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4067444" y="1028700"/>
            <a:ext cx="3049630" cy="3583651"/>
            <a:chOff x="0" y="0"/>
            <a:chExt cx="4066173" cy="4778202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/>
            <a:srcRect t="5933" b="5933"/>
            <a:stretch>
              <a:fillRect/>
            </a:stretch>
          </p:blipFill>
          <p:spPr>
            <a:xfrm>
              <a:off x="0" y="0"/>
              <a:ext cx="4066173" cy="477820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096375" cy="5095875"/>
            <a:chOff x="0" y="0"/>
            <a:chExt cx="1450886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0886" cy="812800"/>
            </a:xfrm>
            <a:custGeom>
              <a:avLst/>
              <a:gdLst/>
              <a:ahLst/>
              <a:cxnLst/>
              <a:rect l="l" t="t" r="r" b="b"/>
              <a:pathLst>
                <a:path w="1450886" h="812800">
                  <a:moveTo>
                    <a:pt x="0" y="0"/>
                  </a:moveTo>
                  <a:lnTo>
                    <a:pt x="1450886" y="0"/>
                  </a:lnTo>
                  <a:lnTo>
                    <a:pt x="145088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t="-16939" b="-1693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9191625" y="0"/>
            <a:ext cx="9096375" cy="5095875"/>
            <a:chOff x="0" y="0"/>
            <a:chExt cx="1450886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50886" cy="812800"/>
            </a:xfrm>
            <a:custGeom>
              <a:avLst/>
              <a:gdLst/>
              <a:ahLst/>
              <a:cxnLst/>
              <a:rect l="l" t="t" r="r" b="b"/>
              <a:pathLst>
                <a:path w="1450886" h="812800">
                  <a:moveTo>
                    <a:pt x="0" y="0"/>
                  </a:moveTo>
                  <a:lnTo>
                    <a:pt x="1450886" y="0"/>
                  </a:lnTo>
                  <a:lnTo>
                    <a:pt x="1450886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t="-16939" b="-1693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5191125"/>
            <a:ext cx="6032500" cy="5095875"/>
            <a:chOff x="0" y="0"/>
            <a:chExt cx="962193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62193" cy="812800"/>
            </a:xfrm>
            <a:custGeom>
              <a:avLst/>
              <a:gdLst/>
              <a:ahLst/>
              <a:cxnLst/>
              <a:rect l="l" t="t" r="r" b="b"/>
              <a:pathLst>
                <a:path w="962193" h="812800">
                  <a:moveTo>
                    <a:pt x="0" y="0"/>
                  </a:moveTo>
                  <a:lnTo>
                    <a:pt x="962193" y="0"/>
                  </a:lnTo>
                  <a:lnTo>
                    <a:pt x="962193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t="-28920" b="-28920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6143625" y="5191125"/>
            <a:ext cx="6032500" cy="5095875"/>
            <a:chOff x="0" y="0"/>
            <a:chExt cx="962193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62193" cy="812800"/>
            </a:xfrm>
            <a:custGeom>
              <a:avLst/>
              <a:gdLst/>
              <a:ahLst/>
              <a:cxnLst/>
              <a:rect l="l" t="t" r="r" b="b"/>
              <a:pathLst>
                <a:path w="962193" h="812800">
                  <a:moveTo>
                    <a:pt x="0" y="0"/>
                  </a:moveTo>
                  <a:lnTo>
                    <a:pt x="962193" y="0"/>
                  </a:lnTo>
                  <a:lnTo>
                    <a:pt x="962193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l="-6315" r="-6315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287250" y="5191125"/>
            <a:ext cx="6000750" cy="5095875"/>
            <a:chOff x="0" y="0"/>
            <a:chExt cx="957129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57129" cy="812800"/>
            </a:xfrm>
            <a:custGeom>
              <a:avLst/>
              <a:gdLst/>
              <a:ahLst/>
              <a:cxnLst/>
              <a:rect l="l" t="t" r="r" b="b"/>
              <a:pathLst>
                <a:path w="957129" h="812800">
                  <a:moveTo>
                    <a:pt x="0" y="0"/>
                  </a:moveTo>
                  <a:lnTo>
                    <a:pt x="957129" y="0"/>
                  </a:lnTo>
                  <a:lnTo>
                    <a:pt x="95712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6"/>
              <a:stretch>
                <a:fillRect l="-6613" r="-6613"/>
              </a:stretch>
            </a:blipFill>
          </p:spPr>
        </p:sp>
      </p:grpSp>
      <p:sp>
        <p:nvSpPr>
          <p:cNvPr id="12" name="Freeform 12"/>
          <p:cNvSpPr/>
          <p:nvPr/>
        </p:nvSpPr>
        <p:spPr>
          <a:xfrm>
            <a:off x="13545565" y="3627278"/>
            <a:ext cx="2044135" cy="2125952"/>
          </a:xfrm>
          <a:custGeom>
            <a:avLst/>
            <a:gdLst/>
            <a:ahLst/>
            <a:cxnLst/>
            <a:rect l="l" t="t" r="r" b="b"/>
            <a:pathLst>
              <a:path w="2044135" h="2125952">
                <a:moveTo>
                  <a:pt x="0" y="0"/>
                </a:moveTo>
                <a:lnTo>
                  <a:pt x="2044134" y="0"/>
                </a:lnTo>
                <a:lnTo>
                  <a:pt x="2044134" y="2125952"/>
                </a:lnTo>
                <a:lnTo>
                  <a:pt x="0" y="21259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454" b="-5454"/>
            </a:stretch>
          </a:blipFill>
        </p:spPr>
      </p:sp>
      <p:sp>
        <p:nvSpPr>
          <p:cNvPr id="14" name="Prostokąt 13"/>
          <p:cNvSpPr/>
          <p:nvPr/>
        </p:nvSpPr>
        <p:spPr>
          <a:xfrm>
            <a:off x="1219200" y="4171808"/>
            <a:ext cx="11811000" cy="12002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TextBox 13"/>
          <p:cNvSpPr txBox="1"/>
          <p:nvPr/>
        </p:nvSpPr>
        <p:spPr>
          <a:xfrm>
            <a:off x="409676" y="4171808"/>
            <a:ext cx="13330137" cy="1895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68"/>
              </a:lnSpc>
            </a:pPr>
            <a:r>
              <a:rPr lang="en-US" sz="451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KĄCIK WĘDRUJĄCEJ KSIĄŻKI MAMY,</a:t>
            </a:r>
          </a:p>
          <a:p>
            <a:pPr algn="ctr">
              <a:lnSpc>
                <a:spcPts val="4968"/>
              </a:lnSpc>
            </a:pPr>
            <a:r>
              <a:rPr lang="en-US" sz="4516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książkom życie przedłużamy!</a:t>
            </a:r>
          </a:p>
          <a:p>
            <a:pPr marL="0" lvl="0" indent="0" algn="ctr">
              <a:lnSpc>
                <a:spcPts val="4968"/>
              </a:lnSpc>
            </a:pPr>
            <a:endParaRPr lang="en-US" sz="4516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4790" y="1028700"/>
            <a:ext cx="4479503" cy="3932075"/>
            <a:chOff x="0" y="0"/>
            <a:chExt cx="5972671" cy="524276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7279" r="7279"/>
            <a:stretch>
              <a:fillRect/>
            </a:stretch>
          </p:blipFill>
          <p:spPr>
            <a:xfrm>
              <a:off x="0" y="0"/>
              <a:ext cx="5972671" cy="5242767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774790" y="5326225"/>
            <a:ext cx="4479503" cy="4528405"/>
            <a:chOff x="0" y="0"/>
            <a:chExt cx="5972671" cy="6037873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12949" r="12949"/>
            <a:stretch>
              <a:fillRect/>
            </a:stretch>
          </p:blipFill>
          <p:spPr>
            <a:xfrm>
              <a:off x="0" y="0"/>
              <a:ext cx="5972671" cy="6037873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5606125" y="5326225"/>
            <a:ext cx="3361514" cy="4528405"/>
            <a:chOff x="0" y="0"/>
            <a:chExt cx="4482019" cy="6037873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452" r="452"/>
            <a:stretch>
              <a:fillRect/>
            </a:stretch>
          </p:blipFill>
          <p:spPr>
            <a:xfrm>
              <a:off x="0" y="0"/>
              <a:ext cx="4482019" cy="6037873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3034003" y="5326225"/>
            <a:ext cx="4707898" cy="4528405"/>
            <a:chOff x="0" y="0"/>
            <a:chExt cx="6277198" cy="6037873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l="11060" r="11060"/>
            <a:stretch>
              <a:fillRect/>
            </a:stretch>
          </p:blipFill>
          <p:spPr>
            <a:xfrm>
              <a:off x="0" y="0"/>
              <a:ext cx="6277198" cy="6037873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9320064" y="1028700"/>
            <a:ext cx="3361514" cy="3932075"/>
            <a:chOff x="0" y="0"/>
            <a:chExt cx="4482019" cy="5242767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/>
            <a:srcRect t="6188" b="6188"/>
            <a:stretch>
              <a:fillRect/>
            </a:stretch>
          </p:blipFill>
          <p:spPr>
            <a:xfrm>
              <a:off x="0" y="0"/>
              <a:ext cx="4482019" cy="5242767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9320064" y="5326225"/>
            <a:ext cx="3361514" cy="4528405"/>
            <a:chOff x="0" y="0"/>
            <a:chExt cx="4482019" cy="6037873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7"/>
            <a:srcRect l="22196" r="22196"/>
            <a:stretch>
              <a:fillRect/>
            </a:stretch>
          </p:blipFill>
          <p:spPr>
            <a:xfrm>
              <a:off x="0" y="0"/>
              <a:ext cx="4482019" cy="6037873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>
            <a:off x="13033707" y="1028700"/>
            <a:ext cx="4708195" cy="3932075"/>
            <a:chOff x="0" y="0"/>
            <a:chExt cx="6277593" cy="5242767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8"/>
            <a:srcRect l="5152" r="5152"/>
            <a:stretch>
              <a:fillRect/>
            </a:stretch>
          </p:blipFill>
          <p:spPr>
            <a:xfrm>
              <a:off x="0" y="0"/>
              <a:ext cx="6277593" cy="5242767"/>
            </a:xfrm>
            <a:prstGeom prst="rect">
              <a:avLst/>
            </a:prstGeom>
          </p:spPr>
        </p:pic>
      </p:grpSp>
      <p:grpSp>
        <p:nvGrpSpPr>
          <p:cNvPr id="16" name="Group 16"/>
          <p:cNvGrpSpPr/>
          <p:nvPr/>
        </p:nvGrpSpPr>
        <p:grpSpPr>
          <a:xfrm>
            <a:off x="5606125" y="1028700"/>
            <a:ext cx="3361514" cy="3932075"/>
            <a:chOff x="0" y="0"/>
            <a:chExt cx="4482019" cy="5242767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9"/>
            <a:srcRect l="17980" r="17980"/>
            <a:stretch>
              <a:fillRect/>
            </a:stretch>
          </p:blipFill>
          <p:spPr>
            <a:xfrm>
              <a:off x="0" y="0"/>
              <a:ext cx="4482019" cy="5242767"/>
            </a:xfrm>
            <a:prstGeom prst="rect">
              <a:avLst/>
            </a:prstGeom>
          </p:spPr>
        </p:pic>
      </p:grpSp>
      <p:sp>
        <p:nvSpPr>
          <p:cNvPr id="18" name="TextBox 18"/>
          <p:cNvSpPr txBox="1"/>
          <p:nvPr/>
        </p:nvSpPr>
        <p:spPr>
          <a:xfrm>
            <a:off x="2028531" y="411541"/>
            <a:ext cx="13878216" cy="437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94"/>
              </a:lnSpc>
              <a:spcBef>
                <a:spcPct val="0"/>
              </a:spcBef>
            </a:pPr>
            <a:r>
              <a:rPr lang="en-US" sz="3202" dirty="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EKO- WARSZTATY Z </a:t>
            </a:r>
            <a:r>
              <a:rPr lang="en-US" sz="3202" dirty="0" smtClean="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RODZICAMI</a:t>
            </a:r>
            <a:endParaRPr lang="en-US" sz="3202" dirty="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3967" y="228724"/>
            <a:ext cx="4208733" cy="9768501"/>
            <a:chOff x="0" y="0"/>
            <a:chExt cx="5611644" cy="1302466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21241" r="21241"/>
            <a:stretch>
              <a:fillRect/>
            </a:stretch>
          </p:blipFill>
          <p:spPr>
            <a:xfrm>
              <a:off x="0" y="0"/>
              <a:ext cx="5611644" cy="13024667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4950834" y="228724"/>
            <a:ext cx="3918957" cy="4884250"/>
            <a:chOff x="0" y="0"/>
            <a:chExt cx="5225276" cy="6512334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3319" b="3319"/>
            <a:stretch>
              <a:fillRect/>
            </a:stretch>
          </p:blipFill>
          <p:spPr>
            <a:xfrm>
              <a:off x="0" y="0"/>
              <a:ext cx="5225276" cy="6512334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13581036" y="228724"/>
            <a:ext cx="4329473" cy="4884250"/>
            <a:chOff x="0" y="0"/>
            <a:chExt cx="5772630" cy="6512334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t="7746" b="7746"/>
            <a:stretch>
              <a:fillRect/>
            </a:stretch>
          </p:blipFill>
          <p:spPr>
            <a:xfrm>
              <a:off x="0" y="0"/>
              <a:ext cx="5772630" cy="6512334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3581036" y="5782757"/>
            <a:ext cx="4329473" cy="4214467"/>
            <a:chOff x="0" y="0"/>
            <a:chExt cx="5772630" cy="5619289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13540" b="13540"/>
            <a:stretch>
              <a:fillRect/>
            </a:stretch>
          </p:blipFill>
          <p:spPr>
            <a:xfrm>
              <a:off x="0" y="0"/>
              <a:ext cx="5772630" cy="5619289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9269841" y="259250"/>
            <a:ext cx="3918957" cy="9768501"/>
            <a:chOff x="0" y="0"/>
            <a:chExt cx="5225276" cy="13024667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/>
            <a:srcRect l="23222" r="23222"/>
            <a:stretch>
              <a:fillRect/>
            </a:stretch>
          </p:blipFill>
          <p:spPr>
            <a:xfrm>
              <a:off x="0" y="0"/>
              <a:ext cx="5225276" cy="13024667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4950834" y="5341716"/>
            <a:ext cx="3918957" cy="4655509"/>
            <a:chOff x="0" y="0"/>
            <a:chExt cx="5225276" cy="6207345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7"/>
            <a:srcRect t="5506" b="5506"/>
            <a:stretch>
              <a:fillRect/>
            </a:stretch>
          </p:blipFill>
          <p:spPr>
            <a:xfrm>
              <a:off x="0" y="0"/>
              <a:ext cx="5225276" cy="620734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584420" y="3017982"/>
            <a:ext cx="10681218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9" y="0"/>
                </a:lnTo>
                <a:lnTo>
                  <a:pt x="10681219" y="8564395"/>
                </a:lnTo>
                <a:lnTo>
                  <a:pt x="0" y="85643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918691" y="1584842"/>
            <a:ext cx="10681218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8" y="0"/>
                </a:lnTo>
                <a:lnTo>
                  <a:pt x="10681218" y="8564395"/>
                </a:lnTo>
                <a:lnTo>
                  <a:pt x="0" y="85643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712042" y="718662"/>
            <a:ext cx="2312381" cy="2694512"/>
          </a:xfrm>
          <a:custGeom>
            <a:avLst/>
            <a:gdLst/>
            <a:ahLst/>
            <a:cxnLst/>
            <a:rect l="l" t="t" r="r" b="b"/>
            <a:pathLst>
              <a:path w="2312381" h="2694512">
                <a:moveTo>
                  <a:pt x="0" y="0"/>
                </a:moveTo>
                <a:lnTo>
                  <a:pt x="2312382" y="0"/>
                </a:lnTo>
                <a:lnTo>
                  <a:pt x="2312382" y="2694512"/>
                </a:lnTo>
                <a:lnTo>
                  <a:pt x="0" y="26945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21109" y="6726320"/>
            <a:ext cx="3275296" cy="3111531"/>
          </a:xfrm>
          <a:custGeom>
            <a:avLst/>
            <a:gdLst/>
            <a:ahLst/>
            <a:cxnLst/>
            <a:rect l="l" t="t" r="r" b="b"/>
            <a:pathLst>
              <a:path w="3275296" h="3111531">
                <a:moveTo>
                  <a:pt x="0" y="0"/>
                </a:moveTo>
                <a:lnTo>
                  <a:pt x="3275296" y="0"/>
                </a:lnTo>
                <a:lnTo>
                  <a:pt x="3275296" y="3111531"/>
                </a:lnTo>
                <a:lnTo>
                  <a:pt x="0" y="31115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619017" y="456900"/>
            <a:ext cx="5138581" cy="3218037"/>
          </a:xfrm>
          <a:custGeom>
            <a:avLst/>
            <a:gdLst/>
            <a:ahLst/>
            <a:cxnLst/>
            <a:rect l="l" t="t" r="r" b="b"/>
            <a:pathLst>
              <a:path w="5138581" h="3218037">
                <a:moveTo>
                  <a:pt x="0" y="0"/>
                </a:moveTo>
                <a:lnTo>
                  <a:pt x="5138582" y="0"/>
                </a:lnTo>
                <a:lnTo>
                  <a:pt x="5138582" y="3218036"/>
                </a:lnTo>
                <a:lnTo>
                  <a:pt x="0" y="32180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673708" y="6172200"/>
            <a:ext cx="5029200" cy="4114800"/>
          </a:xfrm>
          <a:custGeom>
            <a:avLst/>
            <a:gdLst/>
            <a:ahLst/>
            <a:cxnLst/>
            <a:rect l="l" t="t" r="r" b="b"/>
            <a:pathLst>
              <a:path w="5029200" h="4114800">
                <a:moveTo>
                  <a:pt x="0" y="0"/>
                </a:moveTo>
                <a:lnTo>
                  <a:pt x="5029200" y="0"/>
                </a:lnTo>
                <a:lnTo>
                  <a:pt x="50292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32905" y="8518"/>
            <a:ext cx="4952166" cy="4114800"/>
          </a:xfrm>
          <a:custGeom>
            <a:avLst/>
            <a:gdLst/>
            <a:ahLst/>
            <a:cxnLst/>
            <a:rect l="l" t="t" r="r" b="b"/>
            <a:pathLst>
              <a:path w="4952166" h="4114800">
                <a:moveTo>
                  <a:pt x="0" y="0"/>
                </a:moveTo>
                <a:lnTo>
                  <a:pt x="4952166" y="0"/>
                </a:lnTo>
                <a:lnTo>
                  <a:pt x="495216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708988" y="4448584"/>
            <a:ext cx="12870024" cy="4138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47"/>
              </a:lnSpc>
            </a:pPr>
            <a:r>
              <a:rPr lang="en-US" sz="5799" b="1" dirty="0">
                <a:solidFill>
                  <a:srgbClr val="44333F"/>
                </a:solidFill>
                <a:latin typeface="Libre Baskerville Bold"/>
                <a:ea typeface="Libre Baskerville Bold"/>
                <a:cs typeface="Libre Baskerville Bold"/>
                <a:sym typeface="Libre Baskerville Bold"/>
              </a:rPr>
              <a:t>ZACHĘCAMY WAS - BĄDŹCIE EKOCYRKULARNI!!!</a:t>
            </a:r>
          </a:p>
          <a:p>
            <a:pPr algn="ctr">
              <a:lnSpc>
                <a:spcPts val="2967"/>
              </a:lnSpc>
            </a:pPr>
            <a:endParaRPr lang="en-US" sz="5799" b="1" dirty="0">
              <a:solidFill>
                <a:srgbClr val="44333F"/>
              </a:solidFill>
              <a:latin typeface="Libre Baskerville Bold"/>
              <a:ea typeface="Libre Baskerville Bold"/>
              <a:cs typeface="Libre Baskerville Bold"/>
              <a:sym typeface="Libre Baskerville Bold"/>
            </a:endParaRPr>
          </a:p>
          <a:p>
            <a:pPr algn="ctr">
              <a:lnSpc>
                <a:spcPts val="2967"/>
              </a:lnSpc>
            </a:pPr>
            <a:endParaRPr lang="en-US" sz="5799" b="1" dirty="0">
              <a:solidFill>
                <a:srgbClr val="44333F"/>
              </a:solidFill>
              <a:latin typeface="Libre Baskerville Bold"/>
              <a:ea typeface="Libre Baskerville Bold"/>
              <a:cs typeface="Libre Baskerville Bold"/>
              <a:sym typeface="Libre Baskerville Bold"/>
            </a:endParaRPr>
          </a:p>
          <a:p>
            <a:pPr algn="ctr">
              <a:lnSpc>
                <a:spcPts val="2967"/>
              </a:lnSpc>
            </a:pPr>
            <a:endParaRPr lang="en-US" sz="5799" b="1" dirty="0">
              <a:solidFill>
                <a:srgbClr val="44333F"/>
              </a:solidFill>
              <a:latin typeface="Libre Baskerville Bold"/>
              <a:ea typeface="Libre Baskerville Bold"/>
              <a:cs typeface="Libre Baskerville Bold"/>
              <a:sym typeface="Libre Baskerville Bold"/>
            </a:endParaRPr>
          </a:p>
          <a:p>
            <a:pPr algn="ctr">
              <a:lnSpc>
                <a:spcPts val="2967"/>
              </a:lnSpc>
            </a:pPr>
            <a:r>
              <a:rPr lang="en-US" sz="2799" b="1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EKOCYRKULARNA</a:t>
            </a:r>
          </a:p>
          <a:p>
            <a:pPr algn="ctr">
              <a:lnSpc>
                <a:spcPts val="2967"/>
              </a:lnSpc>
            </a:pPr>
            <a:r>
              <a:rPr lang="en-US" sz="2799" dirty="0">
                <a:solidFill>
                  <a:srgbClr val="44333F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  </a:t>
            </a:r>
            <a:r>
              <a:rPr lang="en-US" sz="2799" dirty="0" smtClean="0">
                <a:solidFill>
                  <a:srgbClr val="44333F"/>
                </a:solidFill>
                <a:latin typeface="Cormorant Garamond"/>
                <a:ea typeface="Cormorant Garamond"/>
                <a:cs typeface="Cormorant Garamond"/>
                <a:sym typeface="Cormorant Garamond"/>
              </a:rPr>
              <a:t>  </a:t>
            </a:r>
            <a:r>
              <a:rPr lang="en-US" sz="2799" b="1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SPOŁECZNOŚĆ PRZEDSZKOLA MIEJSKIEGO </a:t>
            </a:r>
            <a:r>
              <a:rPr lang="en-US" sz="2799" b="1" dirty="0" err="1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Nr</a:t>
            </a:r>
            <a:r>
              <a:rPr lang="en-US" sz="2799" b="1" dirty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2                 </a:t>
            </a:r>
            <a:r>
              <a:rPr lang="en-US" sz="2799" b="1" dirty="0" smtClean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</a:t>
            </a:r>
          </a:p>
          <a:p>
            <a:pPr algn="ctr">
              <a:lnSpc>
                <a:spcPts val="2967"/>
              </a:lnSpc>
            </a:pPr>
            <a:r>
              <a:rPr lang="en-US" sz="2799" b="1" dirty="0" smtClean="0">
                <a:solidFill>
                  <a:srgbClr val="44333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     W MIŃSKU MAZOWIECKIM    </a:t>
            </a:r>
          </a:p>
          <a:p>
            <a:pPr algn="ctr">
              <a:lnSpc>
                <a:spcPts val="1695"/>
              </a:lnSpc>
              <a:spcBef>
                <a:spcPct val="0"/>
              </a:spcBef>
            </a:pPr>
            <a:endParaRPr lang="en-US" sz="2799" b="1" dirty="0">
              <a:solidFill>
                <a:srgbClr val="44333F"/>
              </a:solidFill>
              <a:latin typeface="Cormorant Garamond Bold"/>
              <a:ea typeface="Cormorant Garamond Bold"/>
              <a:cs typeface="Cormorant Garamond Bold"/>
              <a:sym typeface="Cormorant Garamond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226</Words>
  <Application>Microsoft Office PowerPoint</Application>
  <PresentationFormat>Niestandardowy</PresentationFormat>
  <Paragraphs>28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22" baseType="lpstr">
      <vt:lpstr>Arial</vt:lpstr>
      <vt:lpstr>Libre Baskerville</vt:lpstr>
      <vt:lpstr>Libre Baskerville Bold</vt:lpstr>
      <vt:lpstr>Calibri</vt:lpstr>
      <vt:lpstr>Cormorant Garamond Bold</vt:lpstr>
      <vt:lpstr>Cormorant Garamond Semi-Bold</vt:lpstr>
      <vt:lpstr>Cormorant Garamond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Earth</dc:title>
  <dc:creator>admin</dc:creator>
  <cp:lastModifiedBy>admin</cp:lastModifiedBy>
  <cp:revision>4</cp:revision>
  <dcterms:created xsi:type="dcterms:W3CDTF">2006-08-16T00:00:00Z</dcterms:created>
  <dcterms:modified xsi:type="dcterms:W3CDTF">2025-10-23T18:23:00Z</dcterms:modified>
  <dc:identifier>DAG2h7MGnsw</dc:identifier>
</cp:coreProperties>
</file>